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04" r:id="rId4"/>
    <p:sldId id="307" r:id="rId5"/>
    <p:sldId id="309" r:id="rId6"/>
    <p:sldId id="308" r:id="rId7"/>
    <p:sldId id="305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315" r:id="rId19"/>
    <p:sldId id="316" r:id="rId20"/>
    <p:sldId id="317" r:id="rId21"/>
    <p:sldId id="318" r:id="rId22"/>
    <p:sldId id="280" r:id="rId23"/>
    <p:sldId id="276" r:id="rId24"/>
    <p:sldId id="281" r:id="rId25"/>
    <p:sldId id="279" r:id="rId26"/>
    <p:sldId id="282" r:id="rId27"/>
    <p:sldId id="284" r:id="rId28"/>
    <p:sldId id="283" r:id="rId29"/>
    <p:sldId id="287" r:id="rId30"/>
    <p:sldId id="285" r:id="rId31"/>
    <p:sldId id="286" r:id="rId32"/>
    <p:sldId id="277" r:id="rId33"/>
    <p:sldId id="290" r:id="rId34"/>
    <p:sldId id="291" r:id="rId35"/>
    <p:sldId id="293" r:id="rId36"/>
    <p:sldId id="292" r:id="rId37"/>
    <p:sldId id="288" r:id="rId38"/>
    <p:sldId id="289" r:id="rId39"/>
    <p:sldId id="294" r:id="rId40"/>
    <p:sldId id="295" r:id="rId41"/>
    <p:sldId id="296" r:id="rId42"/>
    <p:sldId id="297" r:id="rId43"/>
    <p:sldId id="298" r:id="rId44"/>
    <p:sldId id="299" r:id="rId45"/>
    <p:sldId id="278" r:id="rId46"/>
    <p:sldId id="300" r:id="rId47"/>
    <p:sldId id="301" r:id="rId48"/>
    <p:sldId id="319" r:id="rId49"/>
    <p:sldId id="321" r:id="rId50"/>
    <p:sldId id="325" r:id="rId51"/>
    <p:sldId id="322" r:id="rId52"/>
    <p:sldId id="323" r:id="rId53"/>
    <p:sldId id="324" r:id="rId54"/>
    <p:sldId id="326" r:id="rId55"/>
    <p:sldId id="327" r:id="rId56"/>
    <p:sldId id="320" r:id="rId57"/>
    <p:sldId id="32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5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48FCC-5979-454E-BAF8-25B83E67BBAB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4A901-4962-41C2-93F7-E35F56360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0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Josiah D. Kunz</a:t>
            </a:r>
          </a:p>
          <a:p>
            <a:fld id="{E8C0BC05-7FB7-4B56-99D8-B41024466267}" type="datetime2">
              <a:rPr lang="en-US" smtClean="0"/>
              <a:t>Tuesday, May 24, 2016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CA0B7-F412-4F75-878E-2152709BBC00}" type="datetime1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DE91-E060-4D97-A9A2-35173C305562}" type="datetime1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1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DB5EE-A137-4ECD-886E-06D1D0042030}" type="datetime1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274C-515B-4F39-9645-B96A9D0DE1ED}" type="datetime1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1"/>
            <a:ext cx="2057400" cy="365125"/>
          </a:xfrm>
        </p:spPr>
        <p:txBody>
          <a:bodyPr/>
          <a:lstStyle>
            <a:lvl1pPr>
              <a:defRPr sz="1400"/>
            </a:lvl1pPr>
          </a:lstStyle>
          <a:p>
            <a:fld id="{ED56CC63-A8CE-4DDF-AD5C-7B81B7A13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6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2B567-2A77-470A-A4F7-0B0B5CBBA3B5}" type="datetime1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133B-C4D3-480C-9F7C-A0B5C872993C}" type="datetime1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3EB4-697C-4CA5-8BB5-8350A6C49313}" type="datetime1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9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9DD2-5BDC-4136-B01C-A4479C52788C}" type="datetime1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8103-058F-4415-B7A4-FA15B6FEE752}" type="datetime1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5008-D88B-4C44-B5C2-BD147BB58C7E}" type="datetime1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9959D-38C5-43B4-925D-D8483E18AB41}" type="datetime1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77C11-E82A-475E-9C78-E0DE3B472864}" type="datetime1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6CC63-A8CE-4DDF-AD5C-7B81B7A1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Hybrid Methods for Simulation of Muon Ionization Cooling Channels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Josiah D. Kunz</a:t>
            </a:r>
          </a:p>
          <a:p>
            <a:r>
              <a:rPr lang="en-US" dirty="0"/>
              <a:t>Thesis Defense</a:t>
            </a:r>
          </a:p>
          <a:p>
            <a:r>
              <a:rPr lang="en-US" dirty="0"/>
              <a:t>August 24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5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13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Higgs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4512693" cy="4351338"/>
          </a:xfrm>
        </p:spPr>
        <p:txBody>
          <a:bodyPr/>
          <a:lstStyle/>
          <a:p>
            <a:r>
              <a:rPr lang="en-US" dirty="0"/>
              <a:t>Want to study the Higgs boson</a:t>
            </a:r>
          </a:p>
          <a:p>
            <a:r>
              <a:rPr lang="en-US" dirty="0"/>
              <a:t>Discovered via protons</a:t>
            </a:r>
          </a:p>
          <a:p>
            <a:r>
              <a:rPr lang="en-US" dirty="0"/>
              <a:t>Requires large facility</a:t>
            </a:r>
          </a:p>
          <a:p>
            <a:pPr lvl="1"/>
            <a:r>
              <a:rPr lang="en-US" dirty="0"/>
              <a:t>Large Hadron Collider (LHC) is 8.4 km in diameter</a:t>
            </a:r>
          </a:p>
          <a:p>
            <a:pPr lvl="1"/>
            <a:r>
              <a:rPr lang="en-US" dirty="0"/>
              <a:t>Proposed accelerators only get bigger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79" y="533510"/>
            <a:ext cx="1036240" cy="122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65" y="4113358"/>
            <a:ext cx="6050870" cy="25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1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8" y="588265"/>
            <a:ext cx="3034123" cy="992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chemeClr val="accent1"/>
                </a:solidFill>
              </a:rPr>
              <a:t>Motivation: Neutrino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5514976" cy="4351338"/>
          </a:xfrm>
        </p:spPr>
        <p:txBody>
          <a:bodyPr/>
          <a:lstStyle/>
          <a:p>
            <a:r>
              <a:rPr lang="en-US" dirty="0"/>
              <a:t>Neutrinos can mix flavors</a:t>
            </a:r>
          </a:p>
          <a:p>
            <a:pPr lvl="1"/>
            <a:r>
              <a:rPr lang="en-US" dirty="0"/>
              <a:t>Need long experiment to allow flavor mixing</a:t>
            </a:r>
          </a:p>
          <a:p>
            <a:r>
              <a:rPr lang="en-US" dirty="0"/>
              <a:t>Neutrinos are neutral</a:t>
            </a:r>
          </a:p>
          <a:p>
            <a:pPr lvl="1"/>
            <a:r>
              <a:rPr lang="en-US" dirty="0"/>
              <a:t>Cannot focus</a:t>
            </a:r>
          </a:p>
          <a:p>
            <a:r>
              <a:rPr lang="en-US" dirty="0"/>
              <a:t>Neutrinos produced via decay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24363"/>
            <a:ext cx="7315200" cy="19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5" y="604817"/>
            <a:ext cx="973931" cy="973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Motivation: Muon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4324351" cy="4758055"/>
          </a:xfrm>
        </p:spPr>
        <p:txBody>
          <a:bodyPr/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Higgs facilities are too large and costly</a:t>
            </a:r>
          </a:p>
          <a:p>
            <a:pPr lvl="1"/>
            <a:r>
              <a:rPr lang="en-US" dirty="0"/>
              <a:t>Neutrino facilities produce poor quality beam</a:t>
            </a:r>
          </a:p>
          <a:p>
            <a:r>
              <a:rPr lang="en-US" dirty="0"/>
              <a:t>Muon facilities solve both problems</a:t>
            </a:r>
          </a:p>
          <a:p>
            <a:pPr lvl="1"/>
            <a:r>
              <a:rPr lang="en-US" dirty="0"/>
              <a:t>Muons are fundamental (unlike protons), so small facility is possible</a:t>
            </a:r>
          </a:p>
          <a:p>
            <a:pPr lvl="1"/>
            <a:r>
              <a:rPr lang="en-US" dirty="0"/>
              <a:t>Muons decay to produce neutrinos, but can be focused first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89" y="2222182"/>
            <a:ext cx="3472022" cy="43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Muon facility design uses simulations first</a:t>
                </a:r>
              </a:p>
              <a:p>
                <a:r>
                  <a:rPr lang="en-US" dirty="0"/>
                  <a:t>COSY Infinity is a simulation tool</a:t>
                </a:r>
              </a:p>
              <a:p>
                <a:r>
                  <a:rPr lang="en-US" dirty="0"/>
                  <a:t>Excels in the design and optimization of accelerator channels</a:t>
                </a:r>
              </a:p>
              <a:p>
                <a:r>
                  <a:rPr lang="en-US" dirty="0"/>
                  <a:t>COSY Infinity uses the so-called “transfer map methods”</a:t>
                </a:r>
              </a:p>
              <a:p>
                <a:r>
                  <a:rPr lang="en-US" dirty="0"/>
                  <a:t>A transfer map is a relation that allows propagation of particles</a:t>
                </a:r>
              </a:p>
              <a:p>
                <a:r>
                  <a:rPr lang="en-US" dirty="0"/>
                  <a:t>A 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final coordinates</a:t>
                </a:r>
              </a:p>
              <a:p>
                <a:r>
                  <a:rPr lang="en-US" dirty="0"/>
                  <a:t>Possible to construct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due to </a:t>
                </a:r>
                <a:r>
                  <a:rPr lang="en-US" u="sng" dirty="0"/>
                  <a:t>uniqueness</a:t>
                </a:r>
                <a:r>
                  <a:rPr lang="en-US" dirty="0"/>
                  <a:t> of trajectories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15" y="4511834"/>
            <a:ext cx="4800170" cy="27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</p:spPr>
            <p:txBody>
              <a:bodyPr/>
              <a:lstStyle/>
              <a:p>
                <a:r>
                  <a:rPr lang="en-US" dirty="0"/>
                  <a:t>Transfer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based on a beamline element</a:t>
                </a:r>
              </a:p>
              <a:p>
                <a:r>
                  <a:rPr lang="en-US" dirty="0"/>
                  <a:t>Given the phase space vector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 relates initial coordinates to </a:t>
                </a:r>
                <a:br>
                  <a:rPr lang="en-US" dirty="0"/>
                </a:br>
                <a:r>
                  <a:rPr lang="en-US" dirty="0"/>
                  <a:t>final coordinates</a:t>
                </a:r>
              </a:p>
              <a:p>
                <a:r>
                  <a:rPr lang="en-US" dirty="0"/>
                  <a:t>Moreover, the composition of two</a:t>
                </a:r>
                <a:br>
                  <a:rPr lang="en-US" dirty="0"/>
                </a:br>
                <a:r>
                  <a:rPr lang="en-US" dirty="0"/>
                  <a:t>maps yields another map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662488" cy="4351338"/>
              </a:xfrm>
              <a:blipFill>
                <a:blip r:embed="rId2"/>
                <a:stretch>
                  <a:fillRect l="-1307" t="-1681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591468"/>
            <a:ext cx="3314700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38" y="4101861"/>
            <a:ext cx="3838575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74" y="3593225"/>
            <a:ext cx="2809875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63" y="4511228"/>
            <a:ext cx="4397375" cy="25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2497707"/>
            <a:ext cx="4152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0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9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90452" y="2719872"/>
            <a:ext cx="279082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7"/>
          <p:cNvCxnSpPr>
            <a:stCxn id="9" idx="3"/>
          </p:cNvCxnSpPr>
          <p:nvPr/>
        </p:nvCxnSpPr>
        <p:spPr>
          <a:xfrm flipH="1">
            <a:off x="2414588" y="2957997"/>
            <a:ext cx="1266689" cy="3218965"/>
          </a:xfrm>
          <a:prstGeom prst="bentConnector4">
            <a:avLst>
              <a:gd name="adj1" fmla="val -18047"/>
              <a:gd name="adj2" fmla="val 6668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5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 flipH="1">
            <a:off x="3196046" y="2917096"/>
            <a:ext cx="485231" cy="3251260"/>
          </a:xfrm>
          <a:prstGeom prst="bentConnector4">
            <a:avLst>
              <a:gd name="adj1" fmla="val -47112"/>
              <a:gd name="adj2" fmla="val 5872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90452" y="283732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>
            <a:off x="3671887" y="3040056"/>
            <a:ext cx="368890" cy="31283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81062" y="296028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5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Introduction: Transfer Map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" y="2602424"/>
                <a:ext cx="609601" cy="208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442873"/>
                <a:ext cx="96678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59" y="2405549"/>
            <a:ext cx="41052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2719872"/>
            <a:ext cx="2790825" cy="2000250"/>
          </a:xfrm>
          <a:prstGeom prst="rect">
            <a:avLst/>
          </a:prstGeom>
        </p:spPr>
      </p:pic>
      <p:cxnSp>
        <p:nvCxnSpPr>
          <p:cNvPr id="10" name="Elbow Connector 7"/>
          <p:cNvCxnSpPr>
            <a:stCxn id="11" idx="3"/>
          </p:cNvCxnSpPr>
          <p:nvPr/>
        </p:nvCxnSpPr>
        <p:spPr>
          <a:xfrm>
            <a:off x="3671887" y="3040056"/>
            <a:ext cx="368890" cy="31283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First box: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+3.07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6" y="6168356"/>
                <a:ext cx="3381374" cy="391582"/>
              </a:xfrm>
              <a:prstGeom prst="rect">
                <a:avLst/>
              </a:prstGeom>
              <a:blipFill>
                <a:blip r:embed="rId6"/>
                <a:stretch>
                  <a:fillRect l="-1441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81062" y="2960280"/>
            <a:ext cx="2790825" cy="15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86200" y="6168356"/>
            <a:ext cx="495300" cy="39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33875" y="589494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86162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use COSY transfer map approach to study muon facilities</a:t>
            </a:r>
          </a:p>
          <a:p>
            <a:pPr lvl="1"/>
            <a:r>
              <a:rPr lang="en-US" dirty="0"/>
              <a:t>Fast!</a:t>
            </a:r>
          </a:p>
          <a:p>
            <a:pPr lvl="1"/>
            <a:r>
              <a:rPr lang="en-US" dirty="0"/>
              <a:t>Particles can be simulated through many meters via single map</a:t>
            </a:r>
          </a:p>
          <a:p>
            <a:pPr lvl="1"/>
            <a:r>
              <a:rPr lang="en-US" dirty="0"/>
              <a:t>Matrix multiplication instead of particle-by-particle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muons decay</a:t>
            </a:r>
          </a:p>
          <a:p>
            <a:r>
              <a:rPr lang="en-US" dirty="0"/>
              <a:t>Best method of collecting, focusing, and accelerating muons is “ionization cooling”</a:t>
            </a:r>
          </a:p>
          <a:p>
            <a:r>
              <a:rPr lang="en-US" dirty="0"/>
              <a:t>“Absorber” – low-</a:t>
            </a:r>
            <a:r>
              <a:rPr lang="en-US" i="1" dirty="0"/>
              <a:t>Z</a:t>
            </a:r>
            <a:r>
              <a:rPr lang="en-US" dirty="0"/>
              <a:t> material (e.g. liquid hydrogen)</a:t>
            </a:r>
          </a:p>
          <a:p>
            <a:r>
              <a:rPr lang="en-US" dirty="0"/>
              <a:t>Beam ionizes the material; beam loses momentum</a:t>
            </a:r>
          </a:p>
          <a:p>
            <a:r>
              <a:rPr lang="en-US" dirty="0"/>
              <a:t>Radio frequency cavity restores longitudinal momentum</a:t>
            </a:r>
          </a:p>
          <a:p>
            <a:r>
              <a:rPr lang="en-US" dirty="0"/>
              <a:t>Result: reduced transverse momentum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57" y="4942228"/>
            <a:ext cx="489908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Ionization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57800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dE</a:t>
            </a:r>
            <a:r>
              <a:rPr lang="en-US" b="1" dirty="0"/>
              <a:t>/dx</a:t>
            </a:r>
            <a:br>
              <a:rPr lang="en-US" b="1" dirty="0"/>
            </a:br>
            <a:r>
              <a:rPr lang="en-US" dirty="0"/>
              <a:t>Beam loses momentum, both transverse and longitudinal.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Multiple scattering</a:t>
            </a:r>
            <a:br>
              <a:rPr lang="en-US" dirty="0"/>
            </a:br>
            <a:r>
              <a:rPr lang="en-US" dirty="0"/>
              <a:t>Transverse momentum grows due to scattering effects.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Re-acceleration</a:t>
            </a:r>
            <a:br>
              <a:rPr lang="en-US" dirty="0"/>
            </a:br>
            <a:r>
              <a:rPr lang="en-US" dirty="0"/>
              <a:t>Longitudinal momentum increased via RF cavity. Total momentum remains the same. Transverse momentum reduced.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514902"/>
            <a:ext cx="2894413" cy="5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9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Why not use maps?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only possible to construct a transfer map if the particle has a </a:t>
            </a:r>
            <a:r>
              <a:rPr lang="en-US" u="sng" dirty="0"/>
              <a:t>unique</a:t>
            </a:r>
            <a:r>
              <a:rPr lang="en-US" dirty="0"/>
              <a:t> evolution</a:t>
            </a:r>
          </a:p>
          <a:p>
            <a:r>
              <a:rPr lang="en-US" dirty="0"/>
              <a:t>This is not true due to energy straggling, multiple scattering</a:t>
            </a:r>
          </a:p>
          <a:p>
            <a:pPr lvl="1"/>
            <a:r>
              <a:rPr lang="en-US" dirty="0"/>
              <a:t>Quantum effects </a:t>
            </a:r>
            <a:r>
              <a:rPr lang="en-US" dirty="0">
                <a:sym typeface="Wingdings" panose="05000000000000000000" pitchFamily="2" charset="2"/>
              </a:rPr>
              <a:t> intrinsically random</a:t>
            </a:r>
            <a:endParaRPr lang="en-US" dirty="0"/>
          </a:p>
          <a:p>
            <a:r>
              <a:rPr lang="en-US" dirty="0"/>
              <a:t>Stochastic processes do not fit into the transfer map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855" y="4001294"/>
            <a:ext cx="3932289" cy="28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Outfit COSY Infinity with tools to handle stochastic processes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Time-of-flight corrections</a:t>
            </a:r>
          </a:p>
          <a:p>
            <a:pPr lvl="1"/>
            <a:r>
              <a:rPr lang="en-US" dirty="0"/>
              <a:t>Multiple scattering</a:t>
            </a:r>
          </a:p>
          <a:p>
            <a:pPr lvl="1"/>
            <a:r>
              <a:rPr lang="en-US" dirty="0"/>
              <a:t>Transverse displacement</a:t>
            </a:r>
          </a:p>
          <a:p>
            <a:r>
              <a:rPr lang="en-US" dirty="0"/>
              <a:t>Should be particle-by-particle propagation, not transfer maps</a:t>
            </a:r>
          </a:p>
          <a:p>
            <a:r>
              <a:rPr lang="en-US" dirty="0"/>
              <a:t>Validate against experimental data</a:t>
            </a:r>
          </a:p>
          <a:p>
            <a:r>
              <a:rPr lang="en-US" dirty="0"/>
              <a:t>Benchmark against other codes</a:t>
            </a:r>
          </a:p>
          <a:p>
            <a:r>
              <a:rPr lang="en-US" dirty="0"/>
              <a:t>Apply to simulations of cooling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Energy Straggling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Energy straggling: random fluctuations about a mean energy loss</a:t>
                </a:r>
              </a:p>
              <a:p>
                <a:r>
                  <a:rPr lang="en-US" dirty="0"/>
                  <a:t>Landau theory describes this well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func>
                          </m:e>
                        </m:d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04182"/>
            <a:ext cx="4260850" cy="2770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95688"/>
            <a:ext cx="4597878" cy="29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67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Stochastic Processes: Energy Straggling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Time-of-Flight depends on energy loss through the absorber</a:t>
                </a:r>
              </a:p>
              <a:p>
                <a:r>
                  <a:rPr lang="en-US" dirty="0"/>
                  <a:t>Assuming a constant deceleration,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33" y="3540034"/>
            <a:ext cx="5090367" cy="33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7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90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Stochastic Processes: Multiple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4875003" cy="48598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Piecewise function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Gaussian-like peak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Mott tail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br>
                  <a:rPr lang="en-US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close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peak</m:t>
                            </m:r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tail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the tail tends to a Rutherford distribution: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4875003" cy="4859847"/>
              </a:xfrm>
              <a:blipFill>
                <a:blip r:embed="rId2"/>
                <a:stretch>
                  <a:fillRect l="-8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53" y="2515298"/>
            <a:ext cx="3604265" cy="23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1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Stochastic Processes: Multiple Scattering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</p:spPr>
            <p:txBody>
              <a:bodyPr/>
              <a:lstStyle/>
              <a:p>
                <a:r>
                  <a:rPr lang="en-US" dirty="0"/>
                  <a:t>Stochastic transverse displacement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</m:oMath>
                </a14:m>
                <a:r>
                  <a:rPr lang="en-US" dirty="0"/>
                  <a:t> is related to multiple scattering: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Gaus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𝑓𝑖𝑛𝑎𝑙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Determined by comparison with other codes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51048" cy="4351338"/>
              </a:xfrm>
              <a:blipFill>
                <a:blip r:embed="rId2"/>
                <a:stretch>
                  <a:fillRect l="-118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13" y="2055814"/>
            <a:ext cx="3086187" cy="4802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2" y="4261449"/>
            <a:ext cx="3771748" cy="22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4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Validation:</a:t>
            </a:r>
            <a:r>
              <a:rPr lang="en-US" dirty="0"/>
              <a:t> testing new software against experimental results</a:t>
            </a:r>
          </a:p>
          <a:p>
            <a:endParaRPr lang="en-US" dirty="0"/>
          </a:p>
          <a:p>
            <a:r>
              <a:rPr lang="en-US" dirty="0"/>
              <a:t>Stochastic processes were further altered to give agreement with experimental results from MuScat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6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78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7158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Benchmarking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Benchmarking:</a:t>
            </a:r>
            <a:r>
              <a:rPr lang="en-US" dirty="0"/>
              <a:t> testing new software against known codes</a:t>
            </a:r>
          </a:p>
          <a:p>
            <a:r>
              <a:rPr lang="en-US" dirty="0"/>
              <a:t>Needed because little experimental data exists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stochastic processes have been empirically altered to give reasonable agreement with two other codes, ICOOL and G4Beamline</a:t>
            </a:r>
          </a:p>
          <a:p>
            <a:r>
              <a:rPr lang="en-US" dirty="0"/>
              <a:t>36 benchmarking figures seen in thesis (12 figures with 3 sub-figures each)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0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608497"/>
            <a:ext cx="4597878" cy="2987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79" y="310553"/>
            <a:ext cx="4597878" cy="2987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0553"/>
            <a:ext cx="4597878" cy="298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2396" y="4363529"/>
            <a:ext cx="2053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Pencil beam of 50k muons at 200 MeV/</a:t>
            </a:r>
            <a:r>
              <a:rPr lang="en-US" i="1" dirty="0"/>
              <a:t>c</a:t>
            </a:r>
            <a:r>
              <a:rPr lang="en-US" dirty="0"/>
              <a:t> through </a:t>
            </a:r>
            <a:br>
              <a:rPr lang="en-US" dirty="0"/>
            </a:br>
            <a:r>
              <a:rPr lang="en-US" dirty="0"/>
              <a:t>100 mm of liquid hydrogen</a:t>
            </a:r>
          </a:p>
        </p:txBody>
      </p:sp>
    </p:spTree>
    <p:extLst>
      <p:ext uri="{BB962C8B-B14F-4D97-AF65-F5344CB8AC3E}">
        <p14:creationId xmlns:p14="http://schemas.microsoft.com/office/powerpoint/2010/main" val="3955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Muon Ionization Cooling Experiment (MICE) is an experiment being developed at Rutherford Appleton Laboratory in </a:t>
            </a:r>
            <a:r>
              <a:rPr lang="en-US" dirty="0" err="1"/>
              <a:t>Oxfordshire</a:t>
            </a:r>
            <a:r>
              <a:rPr lang="en-US" dirty="0"/>
              <a:t>, U.K.</a:t>
            </a:r>
          </a:p>
          <a:p>
            <a:r>
              <a:rPr lang="en-US" dirty="0"/>
              <a:t>Goal: a proof-of-principle demonstration of muon ionization cooling</a:t>
            </a:r>
          </a:p>
          <a:p>
            <a:r>
              <a:rPr lang="en-US" dirty="0"/>
              <a:t>MICE Step IV: 12 coils symmetric about an absorber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3772"/>
            <a:ext cx="9144000" cy="14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2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muons simulated through 350 mm liquid hydrogen</a:t>
                </a:r>
              </a:p>
              <a:p>
                <a:r>
                  <a:rPr lang="en-US" dirty="0"/>
                  <a:t>Gaussian beam</a:t>
                </a:r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62" y="3319120"/>
            <a:ext cx="3978275" cy="285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4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9" y="365126"/>
            <a:ext cx="4775200" cy="2984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4775199" cy="298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48" y="3576368"/>
            <a:ext cx="4775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0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simulated with 65 mm of lithium hydride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=0.071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𝐿𝑖𝐻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Agreement to within 1%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509"/>
            <a:ext cx="9144000" cy="17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9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10" y="358538"/>
            <a:ext cx="4769510" cy="2980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38"/>
            <a:ext cx="4769510" cy="2980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70" y="3591866"/>
            <a:ext cx="4769510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Results: MICE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Timed simulations for COSY, G4Beamline, and ICOOL</a:t>
            </a:r>
          </a:p>
          <a:p>
            <a:r>
              <a:rPr lang="en-US" dirty="0"/>
              <a:t>COSY roughly 50% the time of G4Beamline</a:t>
            </a:r>
          </a:p>
          <a:p>
            <a:r>
              <a:rPr lang="en-US" dirty="0"/>
              <a:t>COSY roughly 33% the time of ICOOL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5" y="3143821"/>
            <a:ext cx="5448930" cy="24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8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Motivation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Fundamental particle physics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Higgs Boson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Neutrinos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6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stochastic processes implemented into COSY Infinity for particle-by-particle propagation</a:t>
            </a:r>
          </a:p>
          <a:p>
            <a:pPr lvl="1"/>
            <a:r>
              <a:rPr lang="en-US" dirty="0"/>
              <a:t>Uses hybrid transfer map–Monte-Carlo method</a:t>
            </a:r>
          </a:p>
          <a:p>
            <a:r>
              <a:rPr lang="en-US" dirty="0"/>
              <a:t>First principle derivations to basic theory found in thesis</a:t>
            </a:r>
          </a:p>
          <a:p>
            <a:r>
              <a:rPr lang="en-US" dirty="0"/>
              <a:t>Corrections to basic theory novel in this work</a:t>
            </a:r>
          </a:p>
          <a:p>
            <a:r>
              <a:rPr lang="en-US" dirty="0"/>
              <a:t>Validation shows agreement with MuScat results</a:t>
            </a:r>
          </a:p>
          <a:p>
            <a:r>
              <a:rPr lang="en-US" dirty="0"/>
              <a:t>Benchmarking shows agreement with ICOOL, G4Beamline</a:t>
            </a:r>
          </a:p>
          <a:p>
            <a:r>
              <a:rPr lang="en-US" dirty="0"/>
              <a:t>Prediction of MICE Step IV results within 1% of other codes</a:t>
            </a:r>
          </a:p>
          <a:p>
            <a:r>
              <a:rPr lang="en-US" dirty="0"/>
              <a:t>Computation time for COSY twice as fast as other codes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3888" y="18965"/>
            <a:ext cx="7886700" cy="28527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898690"/>
            <a:ext cx="7886700" cy="1500187"/>
          </a:xfrm>
        </p:spPr>
        <p:txBody>
          <a:bodyPr/>
          <a:lstStyle/>
          <a:p>
            <a:pPr algn="ctr"/>
            <a:r>
              <a:rPr lang="en-US" dirty="0"/>
              <a:t>(Questions?)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707" t="12336" r="76693" b="72039"/>
          <a:stretch/>
        </p:blipFill>
        <p:spPr>
          <a:xfrm>
            <a:off x="0" y="5715000"/>
            <a:ext cx="1118937" cy="1143000"/>
          </a:xfrm>
          <a:prstGeom prst="rect">
            <a:avLst/>
          </a:prstGeom>
        </p:spPr>
      </p:pic>
      <p:pic>
        <p:nvPicPr>
          <p:cNvPr id="8" name="Picture 2" descr="http://mypages.iit.edu/~siam/wp-content/uploads/IIT_Logo_stack_186_b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82" y="5810047"/>
            <a:ext cx="4272045" cy="9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81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Backup Slides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1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35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Multiple scattering</a:t>
            </a:r>
          </a:p>
          <a:p>
            <a:pPr>
              <a:lnSpc>
                <a:spcPct val="70000"/>
              </a:lnSpc>
            </a:pP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9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419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	   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heating term  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cooling term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419556"/>
              </a:xfrm>
              <a:prstGeom prst="rect">
                <a:avLst/>
              </a:prstGeom>
              <a:blipFill>
                <a:blip r:embed="rId2"/>
                <a:stretch>
                  <a:fillRect b="-8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358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10502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400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2158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2158220"/>
              </a:xfrm>
              <a:prstGeom prst="rect">
                <a:avLst/>
              </a:prstGeom>
              <a:blipFill>
                <a:blip r:embed="rId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503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low-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Materials?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62446" y="2908663"/>
                <a:ext cx="7175863" cy="2896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𝑑𝐸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heating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term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2908663"/>
                <a:ext cx="7175863" cy="2896883"/>
              </a:xfrm>
              <a:prstGeom prst="rect">
                <a:avLst/>
              </a:prstGeom>
              <a:blipFill>
                <a:blip r:embed="rId2"/>
                <a:stretch>
                  <a:fillRect b="-2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24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MICE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074" name="Picture 2" descr="http://d29qn7q9z0j1p6.cloudfront.net/content/roypta/368/1926/4103/F3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16" y="2355206"/>
            <a:ext cx="5861767" cy="395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21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Emittance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098" name="Picture 2" descr="https://inspirehep.net/record/1242665/files/Fernow-Neuffer-plot_3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2092324"/>
            <a:ext cx="64484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86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MICE Transverse Phase Space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9" y="1825625"/>
            <a:ext cx="6962141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J. Kunz, P. Snopok, M. Berz, K. Makino. Hybrid methods for simulation of muon ionization cooling channels. Proc. of IPAC 16 (2016).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The advancement of cooling </a:t>
            </a:r>
            <a:r>
              <a:rPr lang="en-US" dirty="0" err="1"/>
              <a:t>absrobers</a:t>
            </a:r>
            <a:r>
              <a:rPr lang="en-US" dirty="0"/>
              <a:t> in COSY Infinity. Proc. of IPAC 15 (2015).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Matter-dominated muon accelerator lattice simulation tools for COSY Infinity. Microscopy and Microanalysis, in print (2015).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P. Snopok, J. Ellison, J. Kunz. Advanced simulation tools for muon-based accelerators. Cybernetics and </a:t>
            </a:r>
            <a:r>
              <a:rPr lang="en-US"/>
              <a:t>Physics 3 (2014</a:t>
            </a:r>
            <a:r>
              <a:rPr lang="en-US" dirty="0"/>
              <a:t>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J. Kunz, P. Snopok, M. Berz, K. Makino. The development of stochastic processes in COSY Infinity. Proc. of IPAC 14 (2014).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P. Snopok, J. Kunz. Progress of the matter-dominated muon accelerator lattice simulation tools development for COSY Infinity. Proc. of NA-PAC 13 (2013).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/>
              <a:t>Motivation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Fundamental particle physics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The Higgs Boson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Neutrinos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Muon facilities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Introduction to COSY Infinity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methods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Transfer map example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Stochastic Processes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Ionization cooling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Why not use transfer maps?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Energy straggling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Multiple scattering</a:t>
            </a:r>
          </a:p>
          <a:p>
            <a:pPr>
              <a:lnSpc>
                <a:spcPct val="70000"/>
              </a:lnSpc>
            </a:pPr>
            <a:r>
              <a:rPr lang="en-US" sz="1900" dirty="0"/>
              <a:t>Results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Validation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Benchmarking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MICE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/>
              <a:t>Introduction to COSY Infinity</a:t>
            </a:r>
          </a:p>
          <a:p>
            <a:pPr lvl="1"/>
            <a:r>
              <a:rPr lang="en-US" dirty="0"/>
              <a:t>Transfer map methods</a:t>
            </a:r>
          </a:p>
          <a:p>
            <a:pPr lvl="1"/>
            <a:r>
              <a:rPr lang="en-US" dirty="0"/>
              <a:t>Transfer map example</a:t>
            </a:r>
          </a:p>
          <a:p>
            <a:r>
              <a:rPr lang="en-US" dirty="0"/>
              <a:t>Stochastic Processes</a:t>
            </a:r>
          </a:p>
          <a:p>
            <a:pPr lvl="1"/>
            <a:r>
              <a:rPr lang="en-US" dirty="0"/>
              <a:t>Ionization cooling</a:t>
            </a:r>
          </a:p>
          <a:p>
            <a:pPr lvl="1"/>
            <a:r>
              <a:rPr lang="en-US" dirty="0"/>
              <a:t>Why not use transfer maps?</a:t>
            </a:r>
          </a:p>
          <a:p>
            <a:pPr lvl="1"/>
            <a:r>
              <a:rPr lang="en-US" dirty="0"/>
              <a:t>Energy straggling</a:t>
            </a:r>
          </a:p>
          <a:p>
            <a:pPr lvl="1"/>
            <a:r>
              <a:rPr lang="en-US" dirty="0"/>
              <a:t>Multiple scattering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Benchmarking</a:t>
            </a:r>
          </a:p>
          <a:p>
            <a:pPr lvl="1"/>
            <a:r>
              <a:rPr lang="en-US" dirty="0"/>
              <a:t>MICE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3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3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Motivation</a:t>
            </a:r>
          </a:p>
          <a:p>
            <a:pPr lvl="1"/>
            <a:r>
              <a:rPr lang="en-US" dirty="0"/>
              <a:t>Fundamental particle physics</a:t>
            </a:r>
          </a:p>
          <a:p>
            <a:pPr lvl="1"/>
            <a:r>
              <a:rPr lang="en-US" dirty="0"/>
              <a:t>The Higgs Boson</a:t>
            </a:r>
          </a:p>
          <a:p>
            <a:pPr lvl="1"/>
            <a:r>
              <a:rPr lang="en-US" dirty="0"/>
              <a:t>Neutrinos</a:t>
            </a:r>
          </a:p>
          <a:p>
            <a:pPr lvl="1"/>
            <a:r>
              <a:rPr lang="en-US" dirty="0"/>
              <a:t>Muon facilities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Introduction to COSY Infinity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methods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map example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Stochastic Processes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Ionization cooling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Why not use transfer maps?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Energy straggling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scattering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Results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Validation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MICE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5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Motivation: Fundamental Particle Physics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41" y="1825625"/>
            <a:ext cx="5797918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6CC63-A8CE-4DDF-AD5C-7B81B7A13FF3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87592" y="1825625"/>
            <a:ext cx="1078302" cy="22029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649" y="1825625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Protons, neutrons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155940" y="2191109"/>
            <a:ext cx="931652" cy="5175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87592" y="5080958"/>
            <a:ext cx="3209027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3546" y="1867394"/>
            <a:ext cx="1087413" cy="109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470959" y="2958860"/>
            <a:ext cx="414551" cy="2756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9227" y="5715298"/>
            <a:ext cx="2156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Interesting fundamental particles!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296619" y="6176963"/>
            <a:ext cx="1902608" cy="134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46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3B88856-3B04-4ED7-9343-D2D9FE3D08B4}" vid="{7F1CBA74-3268-449D-87A1-518400573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Cambria Math</Template>
  <TotalTime>5092</TotalTime>
  <Words>1200</Words>
  <Application>Microsoft Office PowerPoint</Application>
  <PresentationFormat>On-screen Show (4:3)</PresentationFormat>
  <Paragraphs>403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</vt:lpstr>
      <vt:lpstr>Cambria Math</vt:lpstr>
      <vt:lpstr>Wingdings</vt:lpstr>
      <vt:lpstr>Office Theme</vt:lpstr>
      <vt:lpstr>Hybrid Methods for Simulation of Muon Ionization Cooling Channels</vt:lpstr>
      <vt:lpstr>Outline</vt:lpstr>
      <vt:lpstr>Outline</vt:lpstr>
      <vt:lpstr>Outline</vt:lpstr>
      <vt:lpstr>Outline</vt:lpstr>
      <vt:lpstr>Outline</vt:lpstr>
      <vt:lpstr>Outline</vt:lpstr>
      <vt:lpstr>Outline</vt:lpstr>
      <vt:lpstr>Motivation: Fundamental Particle Physics</vt:lpstr>
      <vt:lpstr>Motivation: Higgs Challenges</vt:lpstr>
      <vt:lpstr>Motivation: Neutrino Challenges</vt:lpstr>
      <vt:lpstr>Motivation: Muon Facilities</vt:lpstr>
      <vt:lpstr>Outline</vt:lpstr>
      <vt:lpstr>Introduction: Transfer Map Methods</vt:lpstr>
      <vt:lpstr>Introduction: Transfer Map Methods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Introduction: Transfer Map Example</vt:lpstr>
      <vt:lpstr>Introduction</vt:lpstr>
      <vt:lpstr>Outline</vt:lpstr>
      <vt:lpstr>Stochastic Processes: Ionization Cooling</vt:lpstr>
      <vt:lpstr>Stochastic Processes: Ionization Cooling</vt:lpstr>
      <vt:lpstr>Stochastic Processes: Why not use maps?</vt:lpstr>
      <vt:lpstr>Goal</vt:lpstr>
      <vt:lpstr>Stochastic Processes: Energy Straggling</vt:lpstr>
      <vt:lpstr>Stochastic Processes: Energy Straggling</vt:lpstr>
      <vt:lpstr>Stochastic Processes: Multiple Scattering</vt:lpstr>
      <vt:lpstr>Stochastic Processes: Multiple Scattering</vt:lpstr>
      <vt:lpstr>Outline</vt:lpstr>
      <vt:lpstr>Results: Validation</vt:lpstr>
      <vt:lpstr>Results: Validation</vt:lpstr>
      <vt:lpstr>Results: Validation</vt:lpstr>
      <vt:lpstr>Results: Validation</vt:lpstr>
      <vt:lpstr>Results: Benchmarking</vt:lpstr>
      <vt:lpstr>PowerPoint Presentation</vt:lpstr>
      <vt:lpstr>Results: MICE </vt:lpstr>
      <vt:lpstr>Results: MICE</vt:lpstr>
      <vt:lpstr>PowerPoint Presentation</vt:lpstr>
      <vt:lpstr>Results: MICE</vt:lpstr>
      <vt:lpstr>PowerPoint Presentation</vt:lpstr>
      <vt:lpstr>Results: MICE</vt:lpstr>
      <vt:lpstr>Outline</vt:lpstr>
      <vt:lpstr>Summary</vt:lpstr>
      <vt:lpstr>Thank you!</vt:lpstr>
      <vt:lpstr>Backup Slides</vt:lpstr>
      <vt:lpstr>Why low-Z Materials?</vt:lpstr>
      <vt:lpstr>Why low-Z Materials?</vt:lpstr>
      <vt:lpstr>Why low-Z Materials?</vt:lpstr>
      <vt:lpstr>Why low-Z Materials?</vt:lpstr>
      <vt:lpstr>Why low-Z Materials?</vt:lpstr>
      <vt:lpstr>MICE Steps</vt:lpstr>
      <vt:lpstr>Emittance Exchange</vt:lpstr>
      <vt:lpstr>MICE Transverse Phase Space</vt:lpstr>
      <vt:lpstr>Publications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Methods for Simulation of Muon Ionization Cooling Channels</dc:title>
  <dc:creator>Josiah Kunz</dc:creator>
  <cp:lastModifiedBy>Josiah Kunz</cp:lastModifiedBy>
  <cp:revision>85</cp:revision>
  <dcterms:created xsi:type="dcterms:W3CDTF">2016-08-01T17:41:26Z</dcterms:created>
  <dcterms:modified xsi:type="dcterms:W3CDTF">2016-08-09T18:08:36Z</dcterms:modified>
</cp:coreProperties>
</file>